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eorgia" panose="02040502050405020303" pitchFamily="18" charset="0"/>
      <p:regular r:id="rId18"/>
      <p:bold r:id="rId19"/>
      <p:italic r:id="rId20"/>
      <p:boldItalic r:id="rId21"/>
    </p:embeddedFont>
    <p:embeddedFont>
      <p:font typeface="Clear Sans Regular Bold" panose="020B0604020202020204" charset="0"/>
      <p:regular r:id="rId22"/>
    </p:embeddedFont>
    <p:embeddedFont>
      <p:font typeface="Gloucester MT Extra Condensed" panose="02030808020601010101" pitchFamily="18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6" d="100"/>
          <a:sy n="3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Reactions%20(1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Reactions%20(1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Reactions%20(1)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Top_5_Categories!$K$2</c:f>
              <c:strCache>
                <c:ptCount val="1"/>
                <c:pt idx="0">
                  <c:v>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E9A0-4BD0-864F-2A2055B353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E9A0-4BD0-864F-2A2055B353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E9A0-4BD0-864F-2A2055B353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E9A0-4BD0-864F-2A2055B3534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E9A0-4BD0-864F-2A2055B35344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Top_5_Categories!$J$3:$J$7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Top_5_Categories!$K$3:$K$7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A0-4BD0-864F-2A2055B3534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941189256672776"/>
          <c:y val="0.14251177582363703"/>
          <c:w val="0.29209421311649009"/>
          <c:h val="0.7527697355650924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 b="1" u="none" baseline="0" dirty="0" smtClean="0">
                <a:solidFill>
                  <a:srgbClr val="C00000"/>
                </a:solidFill>
              </a:rPr>
              <a:t>Month With The Most Posts In The Year 2020</a:t>
            </a:r>
            <a:endParaRPr lang="en-IN" sz="2800" b="1" u="none" dirty="0">
              <a:solidFill>
                <a:srgbClr val="C0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Reactions!$K$2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Reactions!$J$3:$J$9</c:f>
              <c:strCache>
                <c:ptCount val="7"/>
                <c:pt idx="0">
                  <c:v>JUN</c:v>
                </c:pt>
                <c:pt idx="1">
                  <c:v>SEP</c:v>
                </c:pt>
                <c:pt idx="2">
                  <c:v>NOV</c:v>
                </c:pt>
                <c:pt idx="3">
                  <c:v>OCT</c:v>
                </c:pt>
                <c:pt idx="4">
                  <c:v>JUL</c:v>
                </c:pt>
                <c:pt idx="5">
                  <c:v>DEC</c:v>
                </c:pt>
                <c:pt idx="6">
                  <c:v>AUG</c:v>
                </c:pt>
              </c:strCache>
            </c:strRef>
          </c:cat>
          <c:val>
            <c:numRef>
              <c:f>Reactions!$K$3:$K$9</c:f>
              <c:numCache>
                <c:formatCode>General</c:formatCode>
                <c:ptCount val="7"/>
                <c:pt idx="0">
                  <c:v>2114</c:v>
                </c:pt>
                <c:pt idx="1">
                  <c:v>2092</c:v>
                </c:pt>
                <c:pt idx="2">
                  <c:v>2070</c:v>
                </c:pt>
                <c:pt idx="3">
                  <c:v>2056</c:v>
                </c:pt>
                <c:pt idx="4">
                  <c:v>2034</c:v>
                </c:pt>
                <c:pt idx="5">
                  <c:v>2022</c:v>
                </c:pt>
                <c:pt idx="6">
                  <c:v>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95-4A32-B985-E3AACB7331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94375360"/>
        <c:axId val="694369312"/>
      </c:barChart>
      <c:catAx>
        <c:axId val="694375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369312"/>
        <c:crosses val="autoZero"/>
        <c:auto val="1"/>
        <c:lblAlgn val="ctr"/>
        <c:lblOffset val="100"/>
        <c:noMultiLvlLbl val="0"/>
      </c:catAx>
      <c:valAx>
        <c:axId val="694369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37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r>
              <a:rPr lang="en-US" sz="2400" b="1">
                <a:solidFill>
                  <a:srgbClr val="C00000"/>
                </a:solidFill>
              </a:rPr>
              <a:t>Month</a:t>
            </a:r>
            <a:r>
              <a:rPr lang="en-US" sz="2400" b="1" baseline="0">
                <a:solidFill>
                  <a:srgbClr val="C00000"/>
                </a:solidFill>
              </a:rPr>
              <a:t> With The Most Posts In The Year 2021  </a:t>
            </a:r>
            <a:endParaRPr lang="en-US" sz="2400" b="1">
              <a:solidFill>
                <a:srgbClr val="C00000"/>
              </a:solidFill>
            </a:endParaRPr>
          </a:p>
        </c:rich>
      </c:tx>
      <c:layout>
        <c:manualLayout>
          <c:xMode val="edge"/>
          <c:yMode val="edge"/>
          <c:x val="0.17118044619422573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rgbClr val="C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Reactions!$O$2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Reactions!$N$3:$N$8</c:f>
              <c:strCache>
                <c:ptCount val="6"/>
                <c:pt idx="0">
                  <c:v>May</c:v>
                </c:pt>
                <c:pt idx="1">
                  <c:v>Jan</c:v>
                </c:pt>
                <c:pt idx="2">
                  <c:v>Mar</c:v>
                </c:pt>
                <c:pt idx="3">
                  <c:v>Apr</c:v>
                </c:pt>
                <c:pt idx="4">
                  <c:v>feb</c:v>
                </c:pt>
                <c:pt idx="5">
                  <c:v>Jun</c:v>
                </c:pt>
              </c:strCache>
            </c:strRef>
          </c:cat>
          <c:val>
            <c:numRef>
              <c:f>Reactions!$O$3:$O$8</c:f>
              <c:numCache>
                <c:formatCode>General</c:formatCode>
                <c:ptCount val="6"/>
                <c:pt idx="0">
                  <c:v>2138</c:v>
                </c:pt>
                <c:pt idx="1">
                  <c:v>2125</c:v>
                </c:pt>
                <c:pt idx="2">
                  <c:v>2012</c:v>
                </c:pt>
                <c:pt idx="3">
                  <c:v>1974</c:v>
                </c:pt>
                <c:pt idx="4">
                  <c:v>1914</c:v>
                </c:pt>
                <c:pt idx="5">
                  <c:v>1129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EB-479E-8868-47C6EB4C4D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71321264"/>
        <c:axId val="671329472"/>
      </c:barChart>
      <c:catAx>
        <c:axId val="67132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329472"/>
        <c:crosses val="autoZero"/>
        <c:auto val="1"/>
        <c:lblAlgn val="ctr"/>
        <c:lblOffset val="100"/>
        <c:noMultiLvlLbl val="0"/>
      </c:catAx>
      <c:valAx>
        <c:axId val="67132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1321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This project</a:t>
            </a:r>
            <a:r>
              <a:rPr lang="en-US" baseline="0" dirty="0" smtClean="0"/>
              <a:t> is Based on Analysis and Visualization, Here our Client is Social Buzz, Social Buzz is a </a:t>
            </a:r>
            <a:r>
              <a:rPr lang="en-IN" dirty="0" smtClean="0"/>
              <a:t>Social media &amp; content Creation Industry</a:t>
            </a:r>
            <a:r>
              <a:rPr lang="en-US" baseline="0" dirty="0" smtClean="0"/>
              <a:t> established in year 2010 and their requirements are listed below:</a:t>
            </a:r>
          </a:p>
          <a:p>
            <a:pPr lvl="0"/>
            <a:r>
              <a:rPr lang="en-US" dirty="0" smtClean="0"/>
              <a:t>1- An audit of their big data practice.</a:t>
            </a:r>
          </a:p>
          <a:p>
            <a:pPr lvl="0"/>
            <a:r>
              <a:rPr lang="en-US" dirty="0" smtClean="0"/>
              <a:t>2 - Recommendations for a successful IPO.</a:t>
            </a:r>
          </a:p>
          <a:p>
            <a:pPr lvl="0"/>
            <a:r>
              <a:rPr lang="en-US" dirty="0" smtClean="0"/>
              <a:t>3 - An analysis of their content categories that highlights the top 5 categories with the largest aggregate popularity.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Here My role is as a Data Analyst working with an Intellectual Analyst team leading by Andrew Fleming (Chief Technical Architect-Accenture NA)</a:t>
            </a:r>
          </a:p>
          <a:p>
            <a:pPr lvl="0"/>
            <a:endParaRPr lang="en-US" baseline="0" dirty="0" smtClean="0"/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There are 16 categories</a:t>
            </a:r>
            <a:r>
              <a:rPr lang="en-US" baseline="0" dirty="0" smtClean="0"/>
              <a:t> are available.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loucester MT Extra Condensed" panose="02030808020601010101" pitchFamily="18" charset="0"/>
              </a:rPr>
              <a:t>Social Buzz Project</a:t>
            </a:r>
            <a:endParaRPr lang="en-US" sz="10533" spc="-105" dirty="0">
              <a:solidFill>
                <a:srgbClr val="FFFFFF"/>
              </a:solidFill>
              <a:latin typeface="Gloucester MT Extra Condensed" panose="02030808020601010101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51770" y="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7030A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7560714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35841" y="1079624"/>
            <a:ext cx="7288384" cy="81596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dirty="0" smtClean="0"/>
              <a:t>1 – </a:t>
            </a:r>
            <a:r>
              <a:rPr lang="en-US" sz="3600" dirty="0" smtClean="0"/>
              <a:t>Here Total 16 numbers of Unique Categories.</a:t>
            </a:r>
          </a:p>
          <a:p>
            <a:r>
              <a:rPr lang="en-US" sz="3600" b="1" dirty="0" smtClean="0"/>
              <a:t>2 – </a:t>
            </a:r>
            <a:r>
              <a:rPr lang="en-US" sz="3600" dirty="0" smtClean="0"/>
              <a:t>Top five Categories are Animals, Sciences, Healthy Eating, Technology and food.</a:t>
            </a:r>
          </a:p>
          <a:p>
            <a:endParaRPr lang="en-US" sz="3600" b="1" dirty="0"/>
          </a:p>
          <a:p>
            <a:r>
              <a:rPr lang="en-US" sz="3600" b="1" dirty="0" smtClean="0"/>
              <a:t>3 – </a:t>
            </a:r>
            <a:r>
              <a:rPr lang="en-US" sz="3600" dirty="0" smtClean="0"/>
              <a:t>Top months with the most posts in the year  </a:t>
            </a:r>
            <a:r>
              <a:rPr lang="en-US" sz="3600" dirty="0" smtClean="0"/>
              <a:t>2020 </a:t>
            </a:r>
            <a:r>
              <a:rPr lang="en-US" sz="3600" dirty="0" smtClean="0"/>
              <a:t>[June, September, November].</a:t>
            </a:r>
          </a:p>
          <a:p>
            <a:r>
              <a:rPr lang="en-US" sz="3600" b="1" dirty="0" smtClean="0"/>
              <a:t>4 – </a:t>
            </a:r>
            <a:r>
              <a:rPr lang="en-US" sz="3600" dirty="0" smtClean="0"/>
              <a:t>Top months with the most posts in the year 2021[May, June, March].</a:t>
            </a:r>
            <a:endParaRPr lang="en-US" sz="3600" dirty="0"/>
          </a:p>
        </p:txBody>
      </p:sp>
      <p:sp>
        <p:nvSpPr>
          <p:cNvPr id="23" name="Rectangle 22"/>
          <p:cNvSpPr/>
          <p:nvPr/>
        </p:nvSpPr>
        <p:spPr>
          <a:xfrm>
            <a:off x="7869468" y="994550"/>
            <a:ext cx="10266132" cy="19431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ANALYSIS: </a:t>
            </a:r>
            <a:r>
              <a:rPr lang="en-US" sz="3200" dirty="0" smtClean="0"/>
              <a:t>Animals </a:t>
            </a:r>
            <a:r>
              <a:rPr lang="en-US" sz="3200" dirty="0"/>
              <a:t>and science are the two most popular categories of content, showing that people enjoy "real-life" and "factual" content the most.</a:t>
            </a:r>
            <a:endParaRPr lang="en-US" sz="3200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842574" y="3191009"/>
            <a:ext cx="10293026" cy="3512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INSIGHTS: </a:t>
            </a:r>
            <a:r>
              <a:rPr lang="en-US" sz="3200" dirty="0" smtClean="0"/>
              <a:t>Food </a:t>
            </a:r>
            <a:r>
              <a:rPr lang="en-US" sz="3200" dirty="0"/>
              <a:t>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</a:r>
            <a:endParaRPr lang="en-US" sz="3200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7842574" y="6819901"/>
            <a:ext cx="10293026" cy="24193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7030A0"/>
                </a:solidFill>
              </a:rPr>
              <a:t>NEXT </a:t>
            </a:r>
            <a:r>
              <a:rPr lang="en-US" sz="3600" b="1" dirty="0" smtClean="0">
                <a:solidFill>
                  <a:srgbClr val="7030A0"/>
                </a:solidFill>
              </a:rPr>
              <a:t>STEPS : </a:t>
            </a:r>
            <a:r>
              <a:rPr lang="en-US" sz="3200" dirty="0" smtClean="0"/>
              <a:t>This </a:t>
            </a:r>
            <a:r>
              <a:rPr lang="en-US" sz="3200" dirty="0"/>
              <a:t>ad-hoc analysis is insightful, but it's time to take this analysis into large scale production for real-time understanding of your business. We can show you how to do this.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00800" y="6134100"/>
            <a:ext cx="694707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5400" b="1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935172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115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9616" y="2019300"/>
            <a:ext cx="10881983" cy="4809351"/>
            <a:chOff x="0" y="0"/>
            <a:chExt cx="11564593" cy="399491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022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28591" y="1641475"/>
              <a:ext cx="11336002" cy="23534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Project recap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Problem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The Analytics team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Process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Insights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000" spc="-19" dirty="0">
                  <a:solidFill>
                    <a:srgbClr val="000000"/>
                  </a:solidFill>
                  <a:latin typeface="Georgia" panose="02040502050405020303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513152" y="2005584"/>
            <a:ext cx="8860448" cy="595731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sz="3200" dirty="0" smtClean="0"/>
              <a:t>Social Buzz is a Social Media &amp; Content Creation Industry , Social Buzz is a very fast growing Unicorn, That’s need to adapt quickly its global scale.</a:t>
            </a:r>
          </a:p>
          <a:p>
            <a:r>
              <a:rPr lang="en-US" sz="3200" dirty="0" smtClean="0"/>
              <a:t>Accenture has begun a 3 months POC focusing on following task:</a:t>
            </a:r>
          </a:p>
          <a:p>
            <a:endParaRPr lang="en-US" sz="32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200" dirty="0"/>
              <a:t>An audit of their big data practice.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200" dirty="0"/>
              <a:t>Recommendations for a successful IPO.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200" dirty="0"/>
              <a:t>An analysis of their content categories that highlights the top 5 categories with the largest aggregate </a:t>
            </a:r>
            <a:r>
              <a:rPr lang="en-US" sz="3200" dirty="0" smtClean="0"/>
              <a:t>popularity.</a:t>
            </a:r>
            <a:endParaRPr lang="en-US" sz="3200" dirty="0"/>
          </a:p>
          <a:p>
            <a:endParaRPr lang="en-IN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</a:t>
            </a: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45138" y="155709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352787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2314030" y="161610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273788" y="5143500"/>
            <a:ext cx="6807654" cy="50716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 smtClean="0"/>
              <a:t>Over </a:t>
            </a:r>
            <a:r>
              <a:rPr lang="en-US" sz="3200" b="1" u="sng" dirty="0" smtClean="0"/>
              <a:t>100000</a:t>
            </a:r>
            <a:r>
              <a:rPr lang="en-US" sz="3200" dirty="0" smtClean="0"/>
              <a:t> Posts per day.</a:t>
            </a:r>
          </a:p>
          <a:p>
            <a:endParaRPr lang="en-US" sz="3200" dirty="0"/>
          </a:p>
          <a:p>
            <a:r>
              <a:rPr lang="en-US" sz="3200" b="1" u="sng" dirty="0" smtClean="0"/>
              <a:t>36500000</a:t>
            </a:r>
            <a:r>
              <a:rPr lang="en-US" sz="3200" dirty="0"/>
              <a:t> </a:t>
            </a:r>
            <a:r>
              <a:rPr lang="en-US" sz="3200" dirty="0" smtClean="0"/>
              <a:t> pieces of Content per year!</a:t>
            </a:r>
          </a:p>
          <a:p>
            <a:r>
              <a:rPr lang="en-US" dirty="0"/>
              <a:t> </a:t>
            </a:r>
            <a:r>
              <a:rPr lang="en-US" dirty="0" smtClean="0"/>
              <a:t>    	</a:t>
            </a:r>
          </a:p>
          <a:p>
            <a:pPr lvl="0"/>
            <a:r>
              <a:rPr lang="en-US" sz="3200" dirty="0" smtClean="0"/>
              <a:t>An </a:t>
            </a:r>
            <a:r>
              <a:rPr lang="en-US" sz="3200" dirty="0"/>
              <a:t>analysis of their content categories that highlights the top 5 categories with the largest aggregate popularity.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767152" y="7078001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774698" y="4166634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755868" y="1230525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8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7999" y="1270731"/>
            <a:ext cx="3541059" cy="20610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Andrew Fleming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b="1" dirty="0" smtClean="0"/>
              <a:t>Chief Technical  Architect</a:t>
            </a:r>
            <a:endParaRPr lang="en-IN" sz="2400" b="1" dirty="0"/>
          </a:p>
        </p:txBody>
      </p:sp>
      <p:sp>
        <p:nvSpPr>
          <p:cNvPr id="36" name="Rectangle 35"/>
          <p:cNvSpPr/>
          <p:nvPr/>
        </p:nvSpPr>
        <p:spPr>
          <a:xfrm>
            <a:off x="14478000" y="4239639"/>
            <a:ext cx="3505199" cy="20674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Marcus Rompton</a:t>
            </a:r>
          </a:p>
          <a:p>
            <a:pPr algn="ctr"/>
            <a:r>
              <a:rPr lang="en-US" sz="3200" b="1" dirty="0" smtClean="0"/>
              <a:t>Senior Principle</a:t>
            </a:r>
            <a:endParaRPr lang="en-IN" sz="3200" b="1" dirty="0"/>
          </a:p>
        </p:txBody>
      </p:sp>
      <p:sp>
        <p:nvSpPr>
          <p:cNvPr id="37" name="Rectangle 36"/>
          <p:cNvSpPr/>
          <p:nvPr/>
        </p:nvSpPr>
        <p:spPr>
          <a:xfrm>
            <a:off x="14477999" y="7214923"/>
            <a:ext cx="3505200" cy="20736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Himanshu Tripathi</a:t>
            </a:r>
          </a:p>
          <a:p>
            <a:pPr algn="ctr"/>
            <a:r>
              <a:rPr lang="en-US" sz="3200" b="1" dirty="0" smtClean="0"/>
              <a:t>Data Analyst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363784" y="1284817"/>
            <a:ext cx="3870248" cy="6788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Data Understanding</a:t>
            </a:r>
            <a:endParaRPr lang="en-IN" sz="3200" b="1" dirty="0"/>
          </a:p>
        </p:txBody>
      </p:sp>
      <p:sp>
        <p:nvSpPr>
          <p:cNvPr id="40" name="Rectangle 39"/>
          <p:cNvSpPr/>
          <p:nvPr/>
        </p:nvSpPr>
        <p:spPr>
          <a:xfrm>
            <a:off x="6183016" y="2970927"/>
            <a:ext cx="3870248" cy="6788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Data Cleaning</a:t>
            </a:r>
            <a:endParaRPr lang="en-IN" sz="3200" b="1" dirty="0"/>
          </a:p>
        </p:txBody>
      </p:sp>
      <p:sp>
        <p:nvSpPr>
          <p:cNvPr id="41" name="Rectangle 40"/>
          <p:cNvSpPr/>
          <p:nvPr/>
        </p:nvSpPr>
        <p:spPr>
          <a:xfrm>
            <a:off x="8408793" y="4464517"/>
            <a:ext cx="3870248" cy="6788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Data Modeling</a:t>
            </a:r>
            <a:endParaRPr lang="en-IN" sz="3200" b="1" dirty="0"/>
          </a:p>
        </p:txBody>
      </p:sp>
      <p:sp>
        <p:nvSpPr>
          <p:cNvPr id="42" name="Rectangle 41"/>
          <p:cNvSpPr/>
          <p:nvPr/>
        </p:nvSpPr>
        <p:spPr>
          <a:xfrm>
            <a:off x="10351773" y="6033875"/>
            <a:ext cx="3870248" cy="6788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Data Analysis </a:t>
            </a:r>
            <a:endParaRPr lang="en-IN" sz="3200" b="1" dirty="0"/>
          </a:p>
        </p:txBody>
      </p:sp>
      <p:sp>
        <p:nvSpPr>
          <p:cNvPr id="43" name="Rectangle 42"/>
          <p:cNvSpPr/>
          <p:nvPr/>
        </p:nvSpPr>
        <p:spPr>
          <a:xfrm>
            <a:off x="11771795" y="7855863"/>
            <a:ext cx="3870248" cy="6788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Insights</a:t>
            </a:r>
            <a:endParaRPr lang="en-IN" sz="32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7112" y="266700"/>
            <a:ext cx="514771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898995" y="4640285"/>
            <a:ext cx="3428546" cy="1447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Unique Categories</a:t>
            </a:r>
            <a:endParaRPr lang="en-IN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2545309" y="2867259"/>
            <a:ext cx="2038385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16</a:t>
            </a:r>
            <a:endParaRPr lang="en-IN" sz="6600" b="1" dirty="0"/>
          </a:p>
        </p:txBody>
      </p:sp>
      <p:sp>
        <p:nvSpPr>
          <p:cNvPr id="20" name="Oval 19"/>
          <p:cNvSpPr/>
          <p:nvPr/>
        </p:nvSpPr>
        <p:spPr>
          <a:xfrm>
            <a:off x="6939639" y="4640285"/>
            <a:ext cx="3428546" cy="1447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Month With Most Posts</a:t>
            </a:r>
            <a:endParaRPr lang="en-IN" sz="3200" b="1" dirty="0"/>
          </a:p>
        </p:txBody>
      </p:sp>
      <p:sp>
        <p:nvSpPr>
          <p:cNvPr id="21" name="Rectangle 20"/>
          <p:cNvSpPr/>
          <p:nvPr/>
        </p:nvSpPr>
        <p:spPr>
          <a:xfrm>
            <a:off x="6885851" y="2867259"/>
            <a:ext cx="3412596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May-2021</a:t>
            </a:r>
            <a:endParaRPr lang="en-IN" sz="4000" b="1" dirty="0"/>
          </a:p>
        </p:txBody>
      </p:sp>
      <p:sp>
        <p:nvSpPr>
          <p:cNvPr id="22" name="Rectangle 21"/>
          <p:cNvSpPr/>
          <p:nvPr/>
        </p:nvSpPr>
        <p:spPr>
          <a:xfrm>
            <a:off x="12462467" y="2867259"/>
            <a:ext cx="2931642" cy="8745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1897</a:t>
            </a:r>
            <a:endParaRPr lang="en-IN" sz="6600" b="1" dirty="0"/>
          </a:p>
        </p:txBody>
      </p:sp>
      <p:sp>
        <p:nvSpPr>
          <p:cNvPr id="23" name="Oval 22"/>
          <p:cNvSpPr/>
          <p:nvPr/>
        </p:nvSpPr>
        <p:spPr>
          <a:xfrm>
            <a:off x="12214015" y="4640285"/>
            <a:ext cx="3428546" cy="1447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Reactions To Animals Post</a:t>
            </a:r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27" name="Rectangle 26"/>
          <p:cNvSpPr/>
          <p:nvPr/>
        </p:nvSpPr>
        <p:spPr>
          <a:xfrm>
            <a:off x="2386482" y="1756594"/>
            <a:ext cx="12624918" cy="1558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smtClean="0"/>
              <a:t>Top 5 Categories With Reaction Score</a:t>
            </a:r>
            <a:endParaRPr lang="en-IN" sz="5400" b="1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598359"/>
              </p:ext>
            </p:extLst>
          </p:nvPr>
        </p:nvGraphicFramePr>
        <p:xfrm>
          <a:off x="3988566" y="3410204"/>
          <a:ext cx="3778133" cy="5722452"/>
        </p:xfrm>
        <a:graphic>
          <a:graphicData uri="http://schemas.openxmlformats.org/drawingml/2006/table">
            <a:tbl>
              <a:tblPr/>
              <a:tblGrid>
                <a:gridCol w="2414035">
                  <a:extLst>
                    <a:ext uri="{9D8B030D-6E8A-4147-A177-3AD203B41FA5}">
                      <a16:colId xmlns:a16="http://schemas.microsoft.com/office/drawing/2014/main" val="1153862358"/>
                    </a:ext>
                  </a:extLst>
                </a:gridCol>
                <a:gridCol w="1364098">
                  <a:extLst>
                    <a:ext uri="{9D8B030D-6E8A-4147-A177-3AD203B41FA5}">
                      <a16:colId xmlns:a16="http://schemas.microsoft.com/office/drawing/2014/main" val="3283746785"/>
                    </a:ext>
                  </a:extLst>
                </a:gridCol>
              </a:tblGrid>
              <a:tr h="7632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638598"/>
                  </a:ext>
                </a:extLst>
              </a:tr>
              <a:tr h="9918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3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74965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470256"/>
                  </a:ext>
                </a:extLst>
              </a:tr>
              <a:tr h="9918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i="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  <a:endParaRPr lang="en-IN" sz="3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3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71168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750800"/>
                  </a:ext>
                </a:extLst>
              </a:tr>
              <a:tr h="9918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i="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Healthy </a:t>
                      </a:r>
                      <a:r>
                        <a:rPr lang="en-IN" sz="3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eating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3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69339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241365"/>
                  </a:ext>
                </a:extLst>
              </a:tr>
              <a:tr h="9918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i="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  <a:endParaRPr lang="en-IN" sz="3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3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68738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773064"/>
                  </a:ext>
                </a:extLst>
              </a:tr>
              <a:tr h="991842">
                <a:tc>
                  <a:txBody>
                    <a:bodyPr/>
                    <a:lstStyle/>
                    <a:p>
                      <a:pPr algn="ctr" fontAlgn="b"/>
                      <a:r>
                        <a:rPr lang="en-IN" sz="3200" b="1" i="0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  <a:endParaRPr lang="en-IN" sz="3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3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66676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720952"/>
                  </a:ext>
                </a:extLst>
              </a:tr>
            </a:tbl>
          </a:graphicData>
        </a:graphic>
      </p:graphicFrame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469219"/>
              </p:ext>
            </p:extLst>
          </p:nvPr>
        </p:nvGraphicFramePr>
        <p:xfrm>
          <a:off x="8097651" y="3764454"/>
          <a:ext cx="8971150" cy="5368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sp>
        <p:nvSpPr>
          <p:cNvPr id="27" name="Rectangle 26"/>
          <p:cNvSpPr/>
          <p:nvPr/>
        </p:nvSpPr>
        <p:spPr>
          <a:xfrm>
            <a:off x="2408894" y="1028700"/>
            <a:ext cx="10186517" cy="1321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0" b="1" dirty="0" smtClean="0"/>
              <a:t>Month With The Most Posts</a:t>
            </a:r>
            <a:endParaRPr lang="en-IN" sz="6000" b="1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891980"/>
              </p:ext>
            </p:extLst>
          </p:nvPr>
        </p:nvGraphicFramePr>
        <p:xfrm>
          <a:off x="2569459" y="2527798"/>
          <a:ext cx="2514146" cy="5353184"/>
        </p:xfrm>
        <a:graphic>
          <a:graphicData uri="http://schemas.openxmlformats.org/drawingml/2006/table">
            <a:tbl>
              <a:tblPr/>
              <a:tblGrid>
                <a:gridCol w="1257073">
                  <a:extLst>
                    <a:ext uri="{9D8B030D-6E8A-4147-A177-3AD203B41FA5}">
                      <a16:colId xmlns:a16="http://schemas.microsoft.com/office/drawing/2014/main" val="687281672"/>
                    </a:ext>
                  </a:extLst>
                </a:gridCol>
                <a:gridCol w="1257073">
                  <a:extLst>
                    <a:ext uri="{9D8B030D-6E8A-4147-A177-3AD203B41FA5}">
                      <a16:colId xmlns:a16="http://schemas.microsoft.com/office/drawing/2014/main" val="4004028610"/>
                    </a:ext>
                  </a:extLst>
                </a:gridCol>
              </a:tblGrid>
              <a:tr h="6691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13970"/>
                  </a:ext>
                </a:extLst>
              </a:tr>
              <a:tr h="6691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91529"/>
                  </a:ext>
                </a:extLst>
              </a:tr>
              <a:tr h="6691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28233"/>
                  </a:ext>
                </a:extLst>
              </a:tr>
              <a:tr h="6691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454096"/>
                  </a:ext>
                </a:extLst>
              </a:tr>
              <a:tr h="6691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072372"/>
                  </a:ext>
                </a:extLst>
              </a:tr>
              <a:tr h="6691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497129"/>
                  </a:ext>
                </a:extLst>
              </a:tr>
              <a:tr h="6691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838609"/>
                  </a:ext>
                </a:extLst>
              </a:tr>
              <a:tr h="6691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936259"/>
                  </a:ext>
                </a:extLst>
              </a:tr>
            </a:tbl>
          </a:graphicData>
        </a:graphic>
      </p:graphicFrame>
      <p:sp>
        <p:nvSpPr>
          <p:cNvPr id="29" name="Oval 28"/>
          <p:cNvSpPr/>
          <p:nvPr/>
        </p:nvSpPr>
        <p:spPr>
          <a:xfrm>
            <a:off x="3657600" y="8347662"/>
            <a:ext cx="335279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Year-2020</a:t>
            </a:r>
            <a:endParaRPr lang="en-IN" sz="2000" dirty="0"/>
          </a:p>
        </p:txBody>
      </p:sp>
      <p:sp>
        <p:nvSpPr>
          <p:cNvPr id="34" name="Down Arrow 33"/>
          <p:cNvSpPr/>
          <p:nvPr/>
        </p:nvSpPr>
        <p:spPr>
          <a:xfrm>
            <a:off x="5865609" y="725479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ight Arrow 34"/>
          <p:cNvSpPr/>
          <p:nvPr/>
        </p:nvSpPr>
        <p:spPr>
          <a:xfrm>
            <a:off x="5129517" y="675861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87989"/>
              </p:ext>
            </p:extLst>
          </p:nvPr>
        </p:nvGraphicFramePr>
        <p:xfrm>
          <a:off x="8562732" y="2516022"/>
          <a:ext cx="2413608" cy="5353180"/>
        </p:xfrm>
        <a:graphic>
          <a:graphicData uri="http://schemas.openxmlformats.org/drawingml/2006/table">
            <a:tbl>
              <a:tblPr/>
              <a:tblGrid>
                <a:gridCol w="1206804">
                  <a:extLst>
                    <a:ext uri="{9D8B030D-6E8A-4147-A177-3AD203B41FA5}">
                      <a16:colId xmlns:a16="http://schemas.microsoft.com/office/drawing/2014/main" val="528762687"/>
                    </a:ext>
                  </a:extLst>
                </a:gridCol>
                <a:gridCol w="1206804">
                  <a:extLst>
                    <a:ext uri="{9D8B030D-6E8A-4147-A177-3AD203B41FA5}">
                      <a16:colId xmlns:a16="http://schemas.microsoft.com/office/drawing/2014/main" val="2815636827"/>
                    </a:ext>
                  </a:extLst>
                </a:gridCol>
              </a:tblGrid>
              <a:tr h="7647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005317"/>
                  </a:ext>
                </a:extLst>
              </a:tr>
              <a:tr h="7647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4238"/>
                  </a:ext>
                </a:extLst>
              </a:tr>
              <a:tr h="7647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851379"/>
                  </a:ext>
                </a:extLst>
              </a:tr>
              <a:tr h="7647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346949"/>
                  </a:ext>
                </a:extLst>
              </a:tr>
              <a:tr h="7647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520605"/>
                  </a:ext>
                </a:extLst>
              </a:tr>
              <a:tr h="7647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177301"/>
                  </a:ext>
                </a:extLst>
              </a:tr>
              <a:tr h="7647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434263"/>
                  </a:ext>
                </a:extLst>
              </a:tr>
            </a:tbl>
          </a:graphicData>
        </a:graphic>
      </p:graphicFrame>
      <p:sp>
        <p:nvSpPr>
          <p:cNvPr id="37" name="Right Arrow 36"/>
          <p:cNvSpPr/>
          <p:nvPr/>
        </p:nvSpPr>
        <p:spPr>
          <a:xfrm rot="10800000">
            <a:off x="7525661" y="675861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Down Arrow 37"/>
          <p:cNvSpPr/>
          <p:nvPr/>
        </p:nvSpPr>
        <p:spPr>
          <a:xfrm>
            <a:off x="7321848" y="725479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7651255" y="8244744"/>
            <a:ext cx="335279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Year-2021</a:t>
            </a:r>
            <a:endParaRPr lang="en-IN" sz="2000" dirty="0"/>
          </a:p>
        </p:txBody>
      </p:sp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883711"/>
              </p:ext>
            </p:extLst>
          </p:nvPr>
        </p:nvGraphicFramePr>
        <p:xfrm>
          <a:off x="11712345" y="2516022"/>
          <a:ext cx="6197181" cy="3008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2" name="Chart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26884"/>
              </p:ext>
            </p:extLst>
          </p:nvPr>
        </p:nvGraphicFramePr>
        <p:xfrm>
          <a:off x="11844390" y="5871648"/>
          <a:ext cx="5964598" cy="3287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544</Words>
  <Application>Microsoft Office PowerPoint</Application>
  <PresentationFormat>Custom</PresentationFormat>
  <Paragraphs>136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Graphik Regular</vt:lpstr>
      <vt:lpstr>Georgia</vt:lpstr>
      <vt:lpstr>Arial</vt:lpstr>
      <vt:lpstr>Clear Sans Regular Bold</vt:lpstr>
      <vt:lpstr>Gloucester MT Extra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Dell</cp:lastModifiedBy>
  <cp:revision>28</cp:revision>
  <dcterms:created xsi:type="dcterms:W3CDTF">2006-08-16T00:00:00Z</dcterms:created>
  <dcterms:modified xsi:type="dcterms:W3CDTF">2024-03-22T10:58:40Z</dcterms:modified>
  <dc:identifier>DAEhDyfaYKE</dc:identifier>
</cp:coreProperties>
</file>